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1326" r:id="rId2"/>
    <p:sldId id="1327" r:id="rId3"/>
    <p:sldId id="1328" r:id="rId4"/>
    <p:sldId id="1329" r:id="rId5"/>
    <p:sldId id="1330" r:id="rId6"/>
    <p:sldId id="1331" r:id="rId7"/>
    <p:sldId id="1332" r:id="rId8"/>
    <p:sldId id="1333" r:id="rId9"/>
    <p:sldId id="1334" r:id="rId10"/>
    <p:sldId id="1335" r:id="rId11"/>
    <p:sldId id="1336" r:id="rId12"/>
    <p:sldId id="1337" r:id="rId13"/>
    <p:sldId id="1338" r:id="rId14"/>
    <p:sldId id="1339" r:id="rId15"/>
    <p:sldId id="1340" r:id="rId16"/>
    <p:sldId id="1341" r:id="rId17"/>
    <p:sldId id="1342" r:id="rId18"/>
    <p:sldId id="1343" r:id="rId19"/>
    <p:sldId id="1344" r:id="rId20"/>
    <p:sldId id="1345" r:id="rId21"/>
    <p:sldId id="1346" r:id="rId22"/>
    <p:sldId id="1347" r:id="rId23"/>
    <p:sldId id="1348" r:id="rId24"/>
    <p:sldId id="1349" r:id="rId25"/>
    <p:sldId id="1350" r:id="rId26"/>
    <p:sldId id="135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41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2DC10-BC87-4471-B69D-133B2E95094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FE41B-A6BB-44FA-AA7C-004F5347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3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0013" y="1143000"/>
            <a:ext cx="4117975" cy="3087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9545" indent="-169545">
              <a:buNone/>
            </a:pPr>
            <a:endParaRPr lang="en-US" altLang="en-US" sz="1400" b="1" i="0" u="none" strike="noStrike" kern="1200" baseline="0" dirty="0">
              <a:latin typeface="+mn-lt"/>
              <a:cs typeface="Calibri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210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336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125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3438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6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78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50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22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8F4B40-0432-4B33-A496-911037171740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dirty="0"/>
          </a:p>
        </p:txBody>
      </p:sp>
      <p:sp>
        <p:nvSpPr>
          <p:cNvPr id="60422" name="Header Placeholder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210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336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125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3438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6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78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50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22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/>
              <a:t>Earned Income Credit</a:t>
            </a:r>
          </a:p>
        </p:txBody>
      </p:sp>
      <p:sp>
        <p:nvSpPr>
          <p:cNvPr id="60423" name="Footer Placeholder 2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/>
              <a:t>National Tax Training Committee</a:t>
            </a:r>
          </a:p>
        </p:txBody>
      </p:sp>
    </p:spTree>
    <p:extLst>
      <p:ext uri="{BB962C8B-B14F-4D97-AF65-F5344CB8AC3E}">
        <p14:creationId xmlns:p14="http://schemas.microsoft.com/office/powerpoint/2010/main" val="1530366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lang="en-US" b="1" dirty="0"/>
              <a:t>Instructor</a:t>
            </a:r>
            <a:r>
              <a:rPr lang="en-US" b="1" baseline="0" dirty="0"/>
              <a:t> Note: Instructors should present the scenario and have volunteers refer to Pub 4012 Tab I to determine eligibility.</a:t>
            </a:r>
            <a:endParaRPr lang="en-US" b="1" dirty="0"/>
          </a:p>
          <a:p>
            <a:pPr marL="169863" marR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lang="en-US" b="1" baseline="0" dirty="0"/>
              <a:t>Clarks $52,493 income limit MFJ with 2 QC</a:t>
            </a:r>
            <a:endParaRPr lang="en-US" b="1" dirty="0"/>
          </a:p>
          <a:p>
            <a:r>
              <a:rPr lang="en-US" b="1" dirty="0"/>
              <a:t>James and Kathy No EIC – MFS. Instructors can</a:t>
            </a:r>
            <a:r>
              <a:rPr lang="en-US" b="1" baseline="0" dirty="0"/>
              <a:t> ask “what if” questions. For example, what if James and Kathy did not live together. Note volunteers may ask if they do live together.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Earned Income Credit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National Tax Training Committee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2C7D90C4-B78D-4E35-A49F-B9E1C50DE1CA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664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lang="en-US" b="1" dirty="0"/>
              <a:t>Instructor</a:t>
            </a:r>
            <a:r>
              <a:rPr lang="en-US" b="1" baseline="0" dirty="0"/>
              <a:t> Note: Instructors should present the scenario and have volunteers refer to Pub 4012 Tab I to determine eligibility.</a:t>
            </a:r>
          </a:p>
          <a:p>
            <a:pPr marL="169863" marR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lang="en-US" b="1" baseline="0" dirty="0"/>
              <a:t>QC lived with taxpayer less than 6 months. </a:t>
            </a:r>
            <a:r>
              <a:rPr lang="en-US" b="1" dirty="0"/>
              <a:t>Instructors can</a:t>
            </a:r>
            <a:r>
              <a:rPr lang="en-US" b="1" baseline="0" dirty="0"/>
              <a:t> ask “what if” questions. For example, what if Mark’s sister died in February?. </a:t>
            </a:r>
          </a:p>
          <a:p>
            <a:pPr marL="169863" marR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lang="en-US" b="1" baseline="0" dirty="0"/>
              <a:t>James and Kathy child must have lived in the states more than half the year</a:t>
            </a:r>
          </a:p>
          <a:p>
            <a:endParaRPr lang="en-US" b="1" baseline="0" dirty="0"/>
          </a:p>
          <a:p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Earned Income Credit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National Tax Training Committee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2C7D90C4-B78D-4E35-A49F-B9E1C50DE1CA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849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0013" y="1143000"/>
            <a:ext cx="4117975" cy="3087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74756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210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336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125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3438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6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78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50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22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Earned Income Credit</a:t>
            </a:r>
          </a:p>
        </p:txBody>
      </p:sp>
      <p:sp>
        <p:nvSpPr>
          <p:cNvPr id="74758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210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336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125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3438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6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78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50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22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772EA9-375B-4283-A779-108EA0FE592E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/>
          </a:p>
        </p:txBody>
      </p:sp>
      <p:sp>
        <p:nvSpPr>
          <p:cNvPr id="74759" name="Footer Placeholder 2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National Tax Training Committee</a:t>
            </a:r>
          </a:p>
        </p:txBody>
      </p:sp>
    </p:spTree>
    <p:extLst>
      <p:ext uri="{BB962C8B-B14F-4D97-AF65-F5344CB8AC3E}">
        <p14:creationId xmlns:p14="http://schemas.microsoft.com/office/powerpoint/2010/main" val="2673173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0013" y="1143000"/>
            <a:ext cx="4117975" cy="3087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9545" indent="-169545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b="1" dirty="0"/>
              <a:t>Tie-breaker rules used to be applied only if two or more people claimed the same child. </a:t>
            </a:r>
            <a:endParaRPr lang="en-US" altLang="en-US" b="1" dirty="0">
              <a:cs typeface="Calibri"/>
            </a:endParaRPr>
          </a:p>
          <a:p>
            <a:pPr marL="169545" indent="-169545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b="1" dirty="0"/>
              <a:t>Taxpayer Relief Act of 2009 changed that. </a:t>
            </a:r>
            <a:endParaRPr lang="en-US" altLang="en-US" b="1" dirty="0">
              <a:cs typeface="Calibri"/>
            </a:endParaRPr>
          </a:p>
          <a:p>
            <a:pPr marL="169545" indent="-169545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en-US" b="1" dirty="0"/>
              <a:t>Tie-breaker rules now apply all the time—except that either parent (with whom child lived more than ½ the year) can claim the child.</a:t>
            </a:r>
            <a:endParaRPr lang="en-US" altLang="en-US" b="1" dirty="0">
              <a:cs typeface="Calibri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210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336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125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3438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6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78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50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22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CE0CE4-42D3-4658-AA68-9D844875FE31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/>
          </a:p>
        </p:txBody>
      </p:sp>
      <p:sp>
        <p:nvSpPr>
          <p:cNvPr id="76806" name="Header Placeholder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210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336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125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3438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6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78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50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22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Earned Income Credit</a:t>
            </a:r>
          </a:p>
        </p:txBody>
      </p:sp>
      <p:sp>
        <p:nvSpPr>
          <p:cNvPr id="76807" name="Footer Placeholder 2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National Tax Training Committee</a:t>
            </a:r>
          </a:p>
        </p:txBody>
      </p:sp>
    </p:spTree>
    <p:extLst>
      <p:ext uri="{BB962C8B-B14F-4D97-AF65-F5344CB8AC3E}">
        <p14:creationId xmlns:p14="http://schemas.microsoft.com/office/powerpoint/2010/main" val="19147793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Instructor note: Instructors can have volunteers use Tri-Fold and walk-through</a:t>
            </a:r>
            <a:r>
              <a:rPr lang="en-US" b="1" baseline="0" dirty="0"/>
              <a:t> some of the examples on slides 7</a:t>
            </a:r>
            <a:r>
              <a:rPr lang="en-US" b="1" baseline="0"/>
              <a:t>-10</a:t>
            </a:r>
          </a:p>
          <a:p>
            <a:r>
              <a:rPr lang="en-US" b="1" baseline="0" dirty="0"/>
              <a:t>Custodial parent is the parent the child lives with the majority of the time.</a:t>
            </a:r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Earned Income Credit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National Tax Training Committee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1FB6AB21-86C4-4C18-96F1-AC32C5F8D03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0750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0013" y="1143000"/>
            <a:ext cx="4117975" cy="3087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0900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Earned Income Credit</a:t>
            </a:r>
          </a:p>
        </p:txBody>
      </p:sp>
      <p:sp>
        <p:nvSpPr>
          <p:cNvPr id="80902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7FE055-7875-4B56-8A14-5C93BEB52A5A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/>
          </a:p>
        </p:txBody>
      </p:sp>
      <p:sp>
        <p:nvSpPr>
          <p:cNvPr id="80903" name="Footer Placeholder 8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National Tax Training Committee</a:t>
            </a:r>
          </a:p>
        </p:txBody>
      </p:sp>
    </p:spTree>
    <p:extLst>
      <p:ext uri="{BB962C8B-B14F-4D97-AF65-F5344CB8AC3E}">
        <p14:creationId xmlns:p14="http://schemas.microsoft.com/office/powerpoint/2010/main" val="3798427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0013" y="1143000"/>
            <a:ext cx="4117975" cy="3087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210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336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125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3438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6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78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50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22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1A3BE7-370D-42F8-B91D-742BCCD77E4B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/>
          </a:p>
        </p:txBody>
      </p:sp>
      <p:sp>
        <p:nvSpPr>
          <p:cNvPr id="98310" name="Header Placeholder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210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336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125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3438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6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78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50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22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Earned Income Credit</a:t>
            </a:r>
          </a:p>
        </p:txBody>
      </p:sp>
      <p:sp>
        <p:nvSpPr>
          <p:cNvPr id="98311" name="Footer Placeholder 2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National Tax Training Committee</a:t>
            </a:r>
          </a:p>
        </p:txBody>
      </p:sp>
    </p:spTree>
    <p:extLst>
      <p:ext uri="{BB962C8B-B14F-4D97-AF65-F5344CB8AC3E}">
        <p14:creationId xmlns:p14="http://schemas.microsoft.com/office/powerpoint/2010/main" val="34897305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r>
              <a:rPr lang="en-US"/>
              <a:t>Earned Income Credit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r>
              <a:rPr lang="en-US"/>
              <a:t>National Tax Training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2675DFE1-640D-425D-AD89-D8224A32790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509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0013" y="1143000"/>
            <a:ext cx="4117975" cy="3087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9545" indent="-169545"/>
            <a:r>
              <a:rPr lang="en-US" altLang="en-US" b="1" dirty="0"/>
              <a:t>Note the check box  is to </a:t>
            </a:r>
            <a:r>
              <a:rPr lang="en-US" altLang="en-US" b="1" u="sng" dirty="0"/>
              <a:t>NOT CLAIM the dependent for EIC purposes</a:t>
            </a:r>
          </a:p>
          <a:p>
            <a:pPr marL="169545" indent="-169545"/>
            <a:r>
              <a:rPr lang="en-US" altLang="en-US" b="1" u="none" dirty="0">
                <a:cs typeface="Calibri"/>
              </a:rPr>
              <a:t>Class should become familiar with these additional dependent questions as they</a:t>
            </a:r>
            <a:r>
              <a:rPr lang="en-US" altLang="en-US" b="1" u="none" baseline="0" dirty="0">
                <a:cs typeface="Calibri"/>
              </a:rPr>
              <a:t> impact EIC and other tax benefits</a:t>
            </a:r>
          </a:p>
          <a:p>
            <a:pPr marL="169545" indent="-169545"/>
            <a:r>
              <a:rPr lang="en-US" altLang="en-US" b="1" u="none" baseline="0" dirty="0">
                <a:cs typeface="Calibri"/>
              </a:rPr>
              <a:t>They are presented here as not in initial Pub 4012</a:t>
            </a:r>
            <a:endParaRPr lang="en-US" altLang="en-US" b="1" u="none" dirty="0">
              <a:cs typeface="Calibri"/>
            </a:endParaRPr>
          </a:p>
        </p:txBody>
      </p:sp>
      <p:sp>
        <p:nvSpPr>
          <p:cNvPr id="83972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Earned Income Credit</a:t>
            </a:r>
          </a:p>
        </p:txBody>
      </p:sp>
      <p:sp>
        <p:nvSpPr>
          <p:cNvPr id="83974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1A91B7-A212-4C86-869B-E3F4FBAC6305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/>
          </a:p>
        </p:txBody>
      </p:sp>
      <p:sp>
        <p:nvSpPr>
          <p:cNvPr id="83975" name="Footer Placeholder 8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National Tax Training Committee</a:t>
            </a:r>
          </a:p>
        </p:txBody>
      </p:sp>
    </p:spTree>
    <p:extLst>
      <p:ext uri="{BB962C8B-B14F-4D97-AF65-F5344CB8AC3E}">
        <p14:creationId xmlns:p14="http://schemas.microsoft.com/office/powerpoint/2010/main" val="40053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0013" y="1143000"/>
            <a:ext cx="4117975" cy="3087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9545" indent="-169545" eaLnBrk="1" hangingPunct="1">
              <a:spcBef>
                <a:spcPct val="0"/>
              </a:spcBef>
            </a:pPr>
            <a:endParaRPr lang="en-US" altLang="en-US" b="1" dirty="0">
              <a:cs typeface="Calibri"/>
            </a:endParaRPr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210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336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125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3438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6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78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50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22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E2F467-8806-401D-B7F3-379CD1F3D0AB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/>
          </a:p>
        </p:txBody>
      </p:sp>
      <p:sp>
        <p:nvSpPr>
          <p:cNvPr id="91142" name="Header Placeholder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210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336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125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3438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6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78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50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22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Earned Income Credit</a:t>
            </a:r>
          </a:p>
        </p:txBody>
      </p:sp>
      <p:sp>
        <p:nvSpPr>
          <p:cNvPr id="91143" name="Footer Placeholder 2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National Tax Training Committee</a:t>
            </a:r>
          </a:p>
        </p:txBody>
      </p:sp>
    </p:spTree>
    <p:extLst>
      <p:ext uri="{BB962C8B-B14F-4D97-AF65-F5344CB8AC3E}">
        <p14:creationId xmlns:p14="http://schemas.microsoft.com/office/powerpoint/2010/main" val="1358400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r>
              <a:rPr lang="en-US"/>
              <a:t>Earned Income Credit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r>
              <a:rPr lang="en-US"/>
              <a:t>National Tax Training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2675DFE1-640D-425D-AD89-D8224A3279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204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r>
              <a:rPr lang="en-US"/>
              <a:t>Earned Income Credit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r>
              <a:rPr lang="en-US"/>
              <a:t>National Tax Training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2675DFE1-640D-425D-AD89-D8224A32790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506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0013" y="1143000"/>
            <a:ext cx="4117975" cy="3087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9332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Earned Income Credit</a:t>
            </a:r>
          </a:p>
        </p:txBody>
      </p:sp>
      <p:sp>
        <p:nvSpPr>
          <p:cNvPr id="99334" name="Slide Number Placeholder 5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9074E3-065D-44BA-8786-C839C1C33110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/>
          </a:p>
        </p:txBody>
      </p:sp>
      <p:sp>
        <p:nvSpPr>
          <p:cNvPr id="99335" name="Footer Placeholder 6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National Tax Training Committee</a:t>
            </a:r>
          </a:p>
        </p:txBody>
      </p:sp>
    </p:spTree>
    <p:extLst>
      <p:ext uri="{BB962C8B-B14F-4D97-AF65-F5344CB8AC3E}">
        <p14:creationId xmlns:p14="http://schemas.microsoft.com/office/powerpoint/2010/main" val="11228808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0013" y="1143000"/>
            <a:ext cx="4117975" cy="3087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9545" indent="-169545">
              <a:buNone/>
            </a:pPr>
            <a:endParaRPr lang="en-US" altLang="en-US" sz="1400" b="1" i="0" u="none" strike="noStrike" kern="1200" baseline="0" dirty="0">
              <a:latin typeface="+mn-lt"/>
              <a:cs typeface="Calibri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210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336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125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3438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6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78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50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22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8F4B40-0432-4B33-A496-911037171740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dirty="0"/>
          </a:p>
        </p:txBody>
      </p:sp>
      <p:sp>
        <p:nvSpPr>
          <p:cNvPr id="60422" name="Header Placeholder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210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336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125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3438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6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78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50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22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/>
              <a:t>Earned Income Credit</a:t>
            </a:r>
          </a:p>
        </p:txBody>
      </p:sp>
      <p:sp>
        <p:nvSpPr>
          <p:cNvPr id="60423" name="Footer Placeholder 2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/>
              <a:t>National Tax Training Committee</a:t>
            </a:r>
          </a:p>
        </p:txBody>
      </p:sp>
    </p:spTree>
    <p:extLst>
      <p:ext uri="{BB962C8B-B14F-4D97-AF65-F5344CB8AC3E}">
        <p14:creationId xmlns:p14="http://schemas.microsoft.com/office/powerpoint/2010/main" val="38471770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0013" y="1143000"/>
            <a:ext cx="4117975" cy="3087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8068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Earned Income Credit</a:t>
            </a:r>
          </a:p>
        </p:txBody>
      </p:sp>
      <p:sp>
        <p:nvSpPr>
          <p:cNvPr id="88070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6899C0-A92A-43F5-8299-B3318F851AEA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/>
          </a:p>
        </p:txBody>
      </p:sp>
      <p:sp>
        <p:nvSpPr>
          <p:cNvPr id="88071" name="Footer Placeholder 8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National Tax Training Committee</a:t>
            </a:r>
          </a:p>
        </p:txBody>
      </p:sp>
    </p:spTree>
    <p:extLst>
      <p:ext uri="{BB962C8B-B14F-4D97-AF65-F5344CB8AC3E}">
        <p14:creationId xmlns:p14="http://schemas.microsoft.com/office/powerpoint/2010/main" val="29260921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0013" y="1143000"/>
            <a:ext cx="4117975" cy="3087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9545" indent="-169545" eaLnBrk="1" hangingPunct="1">
              <a:spcBef>
                <a:spcPct val="0"/>
              </a:spcBef>
            </a:pPr>
            <a:r>
              <a:rPr lang="en-US" altLang="en-US" b="1" dirty="0"/>
              <a:t>If EIC denied due to reckless or intentional disregard or EIC rules, taxpayer cannot claim EIC for 2 tax years.</a:t>
            </a:r>
            <a:endParaRPr lang="en-US" altLang="en-US" b="1" dirty="0">
              <a:cs typeface="Calibri"/>
            </a:endParaRPr>
          </a:p>
          <a:p>
            <a:pPr marL="169545" indent="-169545" eaLnBrk="1" hangingPunct="1">
              <a:spcBef>
                <a:spcPct val="0"/>
              </a:spcBef>
            </a:pPr>
            <a:r>
              <a:rPr lang="en-US" altLang="en-US" b="1" dirty="0"/>
              <a:t>If due to fraud, cannot claim EIC for 10 years.</a:t>
            </a:r>
            <a:endParaRPr lang="en-US" altLang="en-US" b="1" dirty="0">
              <a:cs typeface="Calibri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210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336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125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3438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6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78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50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22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19D8D2-75A9-451F-9640-BC36A41661D7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/>
          </a:p>
        </p:txBody>
      </p:sp>
      <p:sp>
        <p:nvSpPr>
          <p:cNvPr id="89094" name="Header Placeholder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210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336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125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3438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6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78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50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22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Earned Income Credit</a:t>
            </a:r>
          </a:p>
        </p:txBody>
      </p:sp>
      <p:sp>
        <p:nvSpPr>
          <p:cNvPr id="89095" name="Footer Placeholder 2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National Tax Training Committee</a:t>
            </a:r>
          </a:p>
        </p:txBody>
      </p:sp>
    </p:spTree>
    <p:extLst>
      <p:ext uri="{BB962C8B-B14F-4D97-AF65-F5344CB8AC3E}">
        <p14:creationId xmlns:p14="http://schemas.microsoft.com/office/powerpoint/2010/main" val="9975432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88"/>
          </a:xfrm>
        </p:spPr>
        <p:txBody>
          <a:bodyPr/>
          <a:lstStyle/>
          <a:p>
            <a:r>
              <a:rPr lang="en-US"/>
              <a:t>Earned Income Credit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8685213"/>
            <a:ext cx="2971800" cy="458787"/>
          </a:xfrm>
        </p:spPr>
        <p:txBody>
          <a:bodyPr/>
          <a:lstStyle/>
          <a:p>
            <a:r>
              <a:rPr lang="en-US"/>
              <a:t>National Tax Training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2675DFE1-640D-425D-AD89-D8224A32790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83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Earned Income Credit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National Tax Training Committee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2C7D90C4-B78D-4E35-A49F-B9E1C50DE1CA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764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0013" y="1143000"/>
            <a:ext cx="4117975" cy="3087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9545" indent="-169545"/>
            <a:r>
              <a:rPr lang="en-US" altLang="en-US" b="1" dirty="0"/>
              <a:t>Instructor note: Have volunteer review Pub 4012 to determine</a:t>
            </a:r>
            <a:r>
              <a:rPr lang="en-US" altLang="en-US" b="1" baseline="0" dirty="0"/>
              <a:t> if EIC is a refundable or nonrefundable credit. Where can they look?</a:t>
            </a:r>
          </a:p>
          <a:p>
            <a:pPr marL="169545" indent="-169545"/>
            <a:r>
              <a:rPr lang="en-US" altLang="en-US" b="1" dirty="0"/>
              <a:t>Even if there is no tax liability (i.e. the taxpayer owes no money), the taxpayer can still receive a check from the IRS. </a:t>
            </a:r>
            <a:endParaRPr lang="en-US" b="1" dirty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210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336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125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3438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6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78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50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22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C4FF41-A19C-4D95-82A9-A9BBD037F063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dirty="0"/>
          </a:p>
        </p:txBody>
      </p:sp>
      <p:sp>
        <p:nvSpPr>
          <p:cNvPr id="63494" name="Header Placeholder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210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336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125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3438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6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78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50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22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/>
              <a:t>Earned Income Credit</a:t>
            </a:r>
          </a:p>
        </p:txBody>
      </p:sp>
      <p:sp>
        <p:nvSpPr>
          <p:cNvPr id="63495" name="Footer Placeholder 2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/>
              <a:t>National Tax Training Committee</a:t>
            </a:r>
          </a:p>
        </p:txBody>
      </p:sp>
    </p:spTree>
    <p:extLst>
      <p:ext uri="{BB962C8B-B14F-4D97-AF65-F5344CB8AC3E}">
        <p14:creationId xmlns:p14="http://schemas.microsoft.com/office/powerpoint/2010/main" val="839959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0013" y="1143000"/>
            <a:ext cx="4117975" cy="3087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b="1" dirty="0">
                <a:cs typeface="Calibri"/>
              </a:rPr>
              <a:t>EIC applied</a:t>
            </a:r>
            <a:r>
              <a:rPr lang="en-US" altLang="en-US" b="1" baseline="0" dirty="0">
                <a:cs typeface="Calibri"/>
              </a:rPr>
              <a:t> on bell curve. Little earned income, little credit. Credit increases uphill to a plateau with highest EIC calculated. EIC decreases downhill towards higher income until no longer available.</a:t>
            </a:r>
            <a:endParaRPr lang="en-US" altLang="en-US" b="1" dirty="0">
              <a:cs typeface="Calibri"/>
            </a:endParaRPr>
          </a:p>
        </p:txBody>
      </p:sp>
      <p:sp>
        <p:nvSpPr>
          <p:cNvPr id="65540" name="Header Placeholder 3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/>
              <a:t>Earned Income Credit</a:t>
            </a:r>
          </a:p>
        </p:txBody>
      </p:sp>
      <p:sp>
        <p:nvSpPr>
          <p:cNvPr id="65542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03984A-DACB-4A4F-BB24-F32EBC3441E4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dirty="0"/>
          </a:p>
        </p:txBody>
      </p:sp>
      <p:sp>
        <p:nvSpPr>
          <p:cNvPr id="65543" name="Footer Placeholder 8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/>
              <a:t>National Tax Training Committee</a:t>
            </a:r>
          </a:p>
        </p:txBody>
      </p:sp>
    </p:spTree>
    <p:extLst>
      <p:ext uri="{BB962C8B-B14F-4D97-AF65-F5344CB8AC3E}">
        <p14:creationId xmlns:p14="http://schemas.microsoft.com/office/powerpoint/2010/main" val="1182683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0013" y="1143000"/>
            <a:ext cx="4117975" cy="3087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9545" indent="-169545"/>
            <a:r>
              <a:rPr lang="en-US" altLang="en-US" b="1" dirty="0"/>
              <a:t>Be sure you find out about ANY family members who lived with them</a:t>
            </a:r>
            <a:endParaRPr lang="en-US" altLang="en-US" b="1" dirty="0">
              <a:cs typeface="Calibri"/>
            </a:endParaRPr>
          </a:p>
          <a:p>
            <a:pPr marL="169545" indent="-169545"/>
            <a:r>
              <a:rPr lang="en-US" altLang="en-US" b="1" dirty="0"/>
              <a:t>Avoid questions which require YES/NO answers. Asking </a:t>
            </a:r>
            <a:r>
              <a:rPr lang="en-US" altLang="en-US" b="1" i="1" dirty="0"/>
              <a:t>who else lived with the taxpayer last year</a:t>
            </a:r>
            <a:r>
              <a:rPr lang="en-US" altLang="en-US" b="1" dirty="0"/>
              <a:t> assumes that there will be an answer other than YES or NO.</a:t>
            </a:r>
            <a:endParaRPr lang="en-US" altLang="en-US" b="1" dirty="0">
              <a:cs typeface="Calibri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210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336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125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3438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6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78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50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22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8E2D82-9F0E-490F-8BEA-C2FE4DA413B4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dirty="0"/>
          </a:p>
        </p:txBody>
      </p:sp>
      <p:sp>
        <p:nvSpPr>
          <p:cNvPr id="66566" name="Header Placeholder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210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336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125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3438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6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78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50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22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/>
              <a:t>Earned Income Credit</a:t>
            </a:r>
          </a:p>
        </p:txBody>
      </p:sp>
      <p:sp>
        <p:nvSpPr>
          <p:cNvPr id="66567" name="Footer Placeholder 2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/>
              <a:t>National Tax Training Committee</a:t>
            </a:r>
          </a:p>
        </p:txBody>
      </p:sp>
    </p:spTree>
    <p:extLst>
      <p:ext uri="{BB962C8B-B14F-4D97-AF65-F5344CB8AC3E}">
        <p14:creationId xmlns:p14="http://schemas.microsoft.com/office/powerpoint/2010/main" val="2090653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0013" y="1143000"/>
            <a:ext cx="4117975" cy="3087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9545" indent="-169545" eaLnBrk="1" hangingPunct="1">
              <a:spcBef>
                <a:spcPct val="0"/>
              </a:spcBef>
              <a:defRPr/>
            </a:pPr>
            <a:r>
              <a:rPr lang="en-US" altLang="en-US" b="1" dirty="0"/>
              <a:t>Note inclusion of long-term taxable disability benefits if under retirement age.</a:t>
            </a:r>
            <a:endParaRPr lang="en-US" altLang="en-US" b="1" dirty="0">
              <a:cs typeface="Calibri"/>
            </a:endParaRPr>
          </a:p>
          <a:p>
            <a:pPr marL="169545" indent="-169545" eaLnBrk="1" hangingPunct="1">
              <a:spcBef>
                <a:spcPct val="0"/>
              </a:spcBef>
              <a:defRPr/>
            </a:pPr>
            <a:r>
              <a:rPr lang="en-US" altLang="en-US" b="1" dirty="0"/>
              <a:t>Include </a:t>
            </a:r>
            <a:r>
              <a:rPr lang="en-US" altLang="en-US" b="1" u="sng" dirty="0"/>
              <a:t>combat pay</a:t>
            </a:r>
            <a:r>
              <a:rPr lang="en-US" altLang="en-US" b="1" dirty="0"/>
              <a:t> only if including it increases the credit.</a:t>
            </a:r>
            <a:endParaRPr lang="en-US" altLang="en-US" b="1" dirty="0">
              <a:cs typeface="Calibri"/>
            </a:endParaRPr>
          </a:p>
          <a:p>
            <a:pPr marL="169545" indent="-169545" eaLnBrk="1" hangingPunct="1">
              <a:spcBef>
                <a:spcPct val="0"/>
              </a:spcBef>
              <a:defRPr/>
            </a:pPr>
            <a:r>
              <a:rPr lang="en-US" altLang="en-US" b="1" dirty="0"/>
              <a:t>Earned Income does not include </a:t>
            </a:r>
            <a:r>
              <a:rPr lang="en-US" altLang="en-US" b="1" u="sng" dirty="0"/>
              <a:t>scholarship income</a:t>
            </a:r>
            <a:r>
              <a:rPr lang="en-US" altLang="en-US" b="1" dirty="0"/>
              <a:t> or </a:t>
            </a:r>
            <a:r>
              <a:rPr lang="en-US" altLang="en-US" b="1" u="sng" dirty="0"/>
              <a:t>penal income</a:t>
            </a:r>
            <a:r>
              <a:rPr lang="en-US" altLang="en-US" b="1" dirty="0"/>
              <a:t> (or while on work release)</a:t>
            </a:r>
            <a:endParaRPr lang="en-US" altLang="en-US" b="1" dirty="0">
              <a:cs typeface="Calibri"/>
            </a:endParaRPr>
          </a:p>
          <a:p>
            <a:pPr marL="0" indent="0" eaLnBrk="1" hangingPunct="1">
              <a:spcBef>
                <a:spcPct val="0"/>
              </a:spcBef>
              <a:buFont typeface="Calibri" panose="020F0502020204030204" pitchFamily="34" charset="0"/>
              <a:buNone/>
              <a:defRPr/>
            </a:pPr>
            <a:r>
              <a:rPr lang="en-US" altLang="en-US" b="1" dirty="0"/>
              <a:t>* Software Hint : Volunteers using software must check </a:t>
            </a:r>
            <a:r>
              <a:rPr lang="en-US" altLang="en-US" b="1" i="1" dirty="0"/>
              <a:t>the box in the Rollover or Disability section of the Form 1099-R input screen to report disability as wages</a:t>
            </a:r>
            <a:r>
              <a:rPr lang="en-US" altLang="en-US" i="1" dirty="0"/>
              <a:t>.</a:t>
            </a:r>
            <a:endParaRPr lang="en-US" altLang="en-US" i="1" dirty="0">
              <a:cs typeface="Calibri"/>
            </a:endParaRPr>
          </a:p>
          <a:p>
            <a:pPr marL="0" indent="0" eaLnBrk="1" hangingPunct="1">
              <a:spcBef>
                <a:spcPct val="0"/>
              </a:spcBef>
              <a:buFont typeface="Calibri" panose="020F0502020204030204" pitchFamily="34" charset="0"/>
              <a:buNone/>
              <a:defRPr/>
            </a:pPr>
            <a:endParaRPr lang="en-US" altLang="en-US" dirty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210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336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125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3438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6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78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50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22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53A7E19-2EBD-4226-8B0E-78B809B2F87D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/>
          </a:p>
        </p:txBody>
      </p:sp>
      <p:sp>
        <p:nvSpPr>
          <p:cNvPr id="72710" name="Header Placeholder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210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336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125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3438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6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78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50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22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Earned Income Credit</a:t>
            </a:r>
          </a:p>
        </p:txBody>
      </p:sp>
      <p:sp>
        <p:nvSpPr>
          <p:cNvPr id="72711" name="Footer Placeholder 2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National Tax Training Committee</a:t>
            </a:r>
          </a:p>
        </p:txBody>
      </p:sp>
    </p:spTree>
    <p:extLst>
      <p:ext uri="{BB962C8B-B14F-4D97-AF65-F5344CB8AC3E}">
        <p14:creationId xmlns:p14="http://schemas.microsoft.com/office/powerpoint/2010/main" val="38486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0013" y="1143000"/>
            <a:ext cx="4117975" cy="30876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9545" indent="-169545"/>
            <a:r>
              <a:rPr lang="en-US" b="1" dirty="0"/>
              <a:t>Instructor note: Have volunteers</a:t>
            </a:r>
            <a:r>
              <a:rPr lang="en-US" b="1" baseline="0" dirty="0"/>
              <a:t> open Pub 4012 to Tab I and review the rules. Test their knowledge using the following slides</a:t>
            </a:r>
            <a:endParaRPr lang="en-US" b="1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210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336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125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3438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6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78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50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22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69C4BA2-F78B-409A-938D-ED8BD418A7B8}" type="slidenum">
              <a:rPr lang="en-US" altLang="en-US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dirty="0"/>
          </a:p>
        </p:txBody>
      </p:sp>
      <p:sp>
        <p:nvSpPr>
          <p:cNvPr id="67590" name="Header Placeholder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8825" indent="-29210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8400" indent="-233363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5125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03438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06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78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50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2238" indent="-2333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/>
              <a:t>Earned Income Credit</a:t>
            </a:r>
          </a:p>
        </p:txBody>
      </p:sp>
      <p:sp>
        <p:nvSpPr>
          <p:cNvPr id="67591" name="Footer Placeholder 2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/>
              <a:t>National Tax Training Committee</a:t>
            </a:r>
          </a:p>
        </p:txBody>
      </p:sp>
    </p:spTree>
    <p:extLst>
      <p:ext uri="{BB962C8B-B14F-4D97-AF65-F5344CB8AC3E}">
        <p14:creationId xmlns:p14="http://schemas.microsoft.com/office/powerpoint/2010/main" val="3816721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b="1" dirty="0"/>
              <a:t>Instructor</a:t>
            </a:r>
            <a:r>
              <a:rPr lang="en-US" b="1" baseline="0" dirty="0"/>
              <a:t> Note: Instructors should present the scenario and have volunteers refer to Pub 4012 Tab I to determine eligibility.</a:t>
            </a:r>
          </a:p>
          <a:p>
            <a:r>
              <a:rPr lang="en-US" b="1" baseline="0" dirty="0"/>
              <a:t>Mary 2 Interest over EIC limit</a:t>
            </a:r>
          </a:p>
          <a:p>
            <a:r>
              <a:rPr lang="en-US" b="1" baseline="0" dirty="0"/>
              <a:t>Joanne and Mark have no earned income</a:t>
            </a:r>
          </a:p>
          <a:p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Earned Income Credit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National Tax Training Committee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2C7D90C4-B78D-4E35-A49F-B9E1C50DE1CA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167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lang="en-US" b="1" dirty="0"/>
              <a:t>Instructor</a:t>
            </a:r>
            <a:r>
              <a:rPr lang="en-US" b="1" baseline="0" dirty="0"/>
              <a:t> Note: Instructors should present the scenario and have volunteers refer to Pub 4012 Tab I to determine eligibility.</a:t>
            </a:r>
            <a:endParaRPr lang="en-US" b="1" dirty="0"/>
          </a:p>
          <a:p>
            <a:r>
              <a:rPr lang="en-US" b="1" dirty="0"/>
              <a:t>Instructors</a:t>
            </a:r>
            <a:r>
              <a:rPr lang="en-US" b="1" baseline="0" dirty="0"/>
              <a:t> need to be able to answer probing questions from volunteers and</a:t>
            </a:r>
            <a:r>
              <a:rPr lang="en-US" b="1" dirty="0"/>
              <a:t> there may be more than one reason for answers.  For example, is</a:t>
            </a:r>
            <a:r>
              <a:rPr lang="en-US" b="1" baseline="0" dirty="0"/>
              <a:t> Mark a dependent? Either way he is under age 25 so would not qualify.</a:t>
            </a:r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Earned Income Credit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National Tax Training Committee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2C7D90C4-B78D-4E35-A49F-B9E1C50DE1CA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992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9144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Rectangle 6"/>
          <p:cNvSpPr/>
          <p:nvPr/>
        </p:nvSpPr>
        <p:spPr>
          <a:xfrm>
            <a:off x="2" y="1218977"/>
            <a:ext cx="6599583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377" y="3697342"/>
            <a:ext cx="522483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257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5056023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/>
          <p:cNvSpPr/>
          <p:nvPr/>
        </p:nvSpPr>
        <p:spPr>
          <a:xfrm>
            <a:off x="2" y="5056022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42" y="1875512"/>
            <a:ext cx="5227900" cy="1219200"/>
          </a:xfrm>
        </p:spPr>
        <p:txBody>
          <a:bodyPr>
            <a:noAutofit/>
          </a:bodyPr>
          <a:lstStyle>
            <a:lvl1pPr algn="ctr">
              <a:defRPr sz="24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5"/>
            <a:ext cx="660196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25D16B6-152B-4FDE-BF54-4398ECB14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34A7236-1F7D-4C44-9FB2-218DB8E05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BAE30B-22A1-41E6-98B6-04A1B88E0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62025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797029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4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535117"/>
            <a:ext cx="349758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6462" y="1535117"/>
            <a:ext cx="349758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2501" y="2174878"/>
            <a:ext cx="3498056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806462" y="2174878"/>
            <a:ext cx="3497580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52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761437"/>
            <a:ext cx="7315200" cy="22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58850" y="4108451"/>
            <a:ext cx="7315200" cy="1780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FEE0182-5E6E-47B8-86E9-CC065BBEA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D13BC5E4-D997-4149-8D6E-66A51B990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A6B5DDA-0C49-44A9-B553-0066B756A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92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11547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4207" y="6265308"/>
            <a:ext cx="388559" cy="365125"/>
          </a:xfrm>
        </p:spPr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7" name="Rectangle 6"/>
          <p:cNvSpPr/>
          <p:nvPr/>
        </p:nvSpPr>
        <p:spPr>
          <a:xfrm rot="16200000">
            <a:off x="-2980942" y="2962964"/>
            <a:ext cx="6876288" cy="9144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407918" y="2421255"/>
            <a:ext cx="573024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8861" y="6132291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10" name="Rectangle 9"/>
          <p:cNvSpPr/>
          <p:nvPr/>
        </p:nvSpPr>
        <p:spPr>
          <a:xfrm rot="5400000">
            <a:off x="-2493840" y="3390266"/>
            <a:ext cx="6876288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52821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7B75-102F-4897-A41E-3DF7610E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232B2-EE7C-4A1B-BC5F-03285CE66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76F7-3D4D-454D-8424-FDAD28D9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3F955-D78F-4772-A1DE-BF38DC52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C395E-AA13-4E51-9903-FDDCDED2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2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458516" indent="-170260">
              <a:defRPr/>
            </a:lvl4pPr>
            <a:lvl5pPr marL="1797844" indent="-170260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3A09A5A-A9C0-4CD2-A868-78EA44F39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0217534-7AEE-4CA5-B103-1415BD776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8D0076E-6785-4AB7-AF92-E035913FD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9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959125" y="1761433"/>
            <a:ext cx="73152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9144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4" y="28835"/>
            <a:ext cx="73135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Rectangle 12"/>
          <p:cNvSpPr/>
          <p:nvPr/>
        </p:nvSpPr>
        <p:spPr>
          <a:xfrm>
            <a:off x="0" y="1182574"/>
            <a:ext cx="9144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412009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257169" rtl="0" eaLnBrk="1" latinLnBrk="0" hangingPunct="1">
        <a:spcBef>
          <a:spcPct val="0"/>
        </a:spcBef>
        <a:buNone/>
        <a:defRPr sz="225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91989" indent="-191989" algn="l" defTabSz="257169" rtl="0" eaLnBrk="1" latinLnBrk="0" hangingPunct="1">
        <a:spcBef>
          <a:spcPts val="1013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203" algn="l" defTabSz="257169" rtl="0" eaLnBrk="1" latinLnBrk="0" hangingPunct="1">
        <a:spcBef>
          <a:spcPts val="506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3672" indent="-160735" algn="l" defTabSz="257169" rtl="0" eaLnBrk="1" latinLnBrk="0" hangingPunct="1">
        <a:spcBef>
          <a:spcPts val="338"/>
        </a:spcBef>
        <a:buClr>
          <a:srgbClr val="55493F"/>
        </a:buClr>
        <a:buSzPct val="110000"/>
        <a:buFont typeface="Arial"/>
        <a:buChar char="•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090" indent="-128585" algn="l" defTabSz="257169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8" indent="-128585" algn="l" defTabSz="257169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Relationship Id="rId6" Type="http://schemas.microsoft.com/office/2007/relationships/hdphoto" Target="../media/hdphoto4.wdp"/><Relationship Id="rId5" Type="http://schemas.openxmlformats.org/officeDocument/2006/relationships/image" Target="../media/image11.png"/><Relationship Id="rId4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Pub 4012 – Tab I</a:t>
            </a:r>
          </a:p>
          <a:p>
            <a:r>
              <a:rPr lang="en-US" altLang="en-US" dirty="0"/>
              <a:t>Pub 4491 – </a:t>
            </a:r>
            <a:r>
              <a:rPr lang="en-US" altLang="en-US"/>
              <a:t>Lesson 29 </a:t>
            </a:r>
            <a:endParaRPr lang="en-US" altLang="en-US" dirty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Earned Income Credit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EA1243-0ECE-465C-89C3-7BDF4CD3AA2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5E445E-4862-4FBB-94C4-CFF2A2CE62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59512-9988-4CBC-8AAD-EB0E02A98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92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EC55888C-33B3-4ECD-8A58-3D8633031EC8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Clarks are filing MFJ they have two children ages 6 and 9. They have two W-2s showing $48,600 in wages and a W-2G with $6,000 lottery winnings.</a:t>
            </a:r>
          </a:p>
          <a:p>
            <a:r>
              <a:rPr lang="en-US" dirty="0"/>
              <a:t>James and Kathy live together and are married. Each work and have wages of $21,000 and $23,400. They have two children ages 8 and 11. They wish to file separate returns and each will claim one of the children.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Eligible for EIC?</a:t>
            </a:r>
          </a:p>
        </p:txBody>
      </p:sp>
      <p:sp>
        <p:nvSpPr>
          <p:cNvPr id="6" name="Rectangle 5"/>
          <p:cNvSpPr/>
          <p:nvPr/>
        </p:nvSpPr>
        <p:spPr>
          <a:xfrm>
            <a:off x="6515100" y="2857500"/>
            <a:ext cx="1541396" cy="35432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No – Why?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4686300"/>
            <a:ext cx="1541396" cy="35432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No – Why?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A154B-98EA-457B-BEDC-5C82884C9CB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55426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EC55888C-33B3-4ECD-8A58-3D8633031EC8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 is a single self-employed painter.  He had a net income of $36,986 last year. His sister died in August last year and he became the guardian of her 6 year old daughter who lived with him the rest of the year.</a:t>
            </a:r>
          </a:p>
          <a:p>
            <a:r>
              <a:rPr lang="en-US" dirty="0"/>
              <a:t>James and Kathy are married, each work and have wages of $21,000 and $23,400. They adopted two children ages 8 and 11 and brought them home in August from Brazil.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Eligible for EIC?</a:t>
            </a:r>
          </a:p>
        </p:txBody>
      </p:sp>
      <p:sp>
        <p:nvSpPr>
          <p:cNvPr id="6" name="Rectangle 5"/>
          <p:cNvSpPr/>
          <p:nvPr/>
        </p:nvSpPr>
        <p:spPr>
          <a:xfrm>
            <a:off x="7315200" y="3200400"/>
            <a:ext cx="1541396" cy="35432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No – Why?</a:t>
            </a:r>
          </a:p>
        </p:txBody>
      </p:sp>
      <p:sp>
        <p:nvSpPr>
          <p:cNvPr id="7" name="Rectangle 6"/>
          <p:cNvSpPr/>
          <p:nvPr/>
        </p:nvSpPr>
        <p:spPr>
          <a:xfrm>
            <a:off x="3829050" y="4674877"/>
            <a:ext cx="1541396" cy="35432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No – Why?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3763A11-2AF1-40E7-B3E8-55859CD5449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54979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662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7910" indent="-16073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4293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00113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5728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41446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67163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92881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18598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7674B99-2E86-46D5-9C7A-7E87C091527D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Credit calculated on whichever amount generates </a:t>
            </a:r>
            <a:r>
              <a:rPr lang="en-US" altLang="en-US" b="1" dirty="0"/>
              <a:t>smallest </a:t>
            </a:r>
            <a:r>
              <a:rPr lang="en-US" altLang="en-US" dirty="0"/>
              <a:t>credit</a:t>
            </a:r>
          </a:p>
          <a:p>
            <a:pPr lvl="1"/>
            <a:r>
              <a:rPr lang="en-US" altLang="en-US" dirty="0"/>
              <a:t>Earned income – </a:t>
            </a:r>
            <a:r>
              <a:rPr lang="en-US" altLang="en-US" b="1" dirty="0"/>
              <a:t>or –</a:t>
            </a:r>
          </a:p>
          <a:p>
            <a:pPr lvl="1"/>
            <a:r>
              <a:rPr lang="en-US" altLang="en-US" dirty="0"/>
              <a:t>AGI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EIC Calculation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8501F-B3A8-4D73-9B00-D1C2212442E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514324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867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7910" indent="-16073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4293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00113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5728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41446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67163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92881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18598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8A4364F-A126-4B33-BD11-9DD6DEE3702F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Qualifying child of more than one taxpayer – only one can claim EIC with that child</a:t>
            </a:r>
          </a:p>
          <a:p>
            <a:r>
              <a:rPr lang="en-US" altLang="en-US" dirty="0"/>
              <a:t>Follow tie-breaker rules</a:t>
            </a:r>
          </a:p>
          <a:p>
            <a:r>
              <a:rPr lang="en-US" altLang="en-US" dirty="0"/>
              <a:t>Taxpayer with qualifying child used by someone else can claim EIC with different child – </a:t>
            </a:r>
            <a:r>
              <a:rPr lang="en-US" altLang="en-US" b="1" dirty="0"/>
              <a:t>or –</a:t>
            </a:r>
          </a:p>
          <a:p>
            <a:r>
              <a:rPr lang="en-US" altLang="en-US" dirty="0"/>
              <a:t>Taxpayer can claim EIC without a child </a:t>
            </a:r>
          </a:p>
          <a:p>
            <a:pPr lvl="1"/>
            <a:r>
              <a:rPr lang="en-US" altLang="en-US" dirty="0"/>
              <a:t>If all other rules met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Qualifying Child of More than One Person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1ADA8-8495-4296-ABA3-4037BE926E8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37445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904548E9-6249-43D8-B9E7-ADE04452238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Tiebreaker rules: more than one taxpayer can claim a child</a:t>
            </a:r>
          </a:p>
          <a:p>
            <a:pPr lvl="1"/>
            <a:r>
              <a:rPr lang="en-US" dirty="0"/>
              <a:t>Only one the parent, parent wins</a:t>
            </a:r>
          </a:p>
          <a:p>
            <a:pPr lvl="1"/>
            <a:r>
              <a:rPr lang="en-US" dirty="0"/>
              <a:t>Both parents can claim child, custodial parent wins</a:t>
            </a:r>
          </a:p>
          <a:p>
            <a:pPr lvl="1"/>
            <a:r>
              <a:rPr lang="en-US" dirty="0"/>
              <a:t>Child in custody of both parents same amount of time, parent with higher AGI wins</a:t>
            </a:r>
          </a:p>
          <a:p>
            <a:pPr lvl="1"/>
            <a:r>
              <a:rPr lang="en-US"/>
              <a:t>If a parent could—but neither does—claim the child, another family and household member, whose AGI is greater than either parent’s, may be able to claim the child.</a:t>
            </a:r>
            <a:endParaRPr lang="en-US" dirty="0"/>
          </a:p>
          <a:p>
            <a:pPr lvl="1"/>
            <a:r>
              <a:rPr lang="en-US" dirty="0"/>
              <a:t>Neither is parent, taxpayer with highest AGI wins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Use the tri-fold Qualifying Child / Qualifying Relative resource tool – will walk through all requirements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Qualifying Child of More than One Person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870263-B03A-48CE-A446-D5231CF7E3A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58313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277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7910" indent="-16073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4293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00113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5728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41446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67163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92881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18598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0883334-19F9-4114-A44E-CA3A6AC06881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EIC goes to </a:t>
            </a:r>
            <a:r>
              <a:rPr lang="en-US" altLang="en-US" b="1" dirty="0">
                <a:solidFill>
                  <a:srgbClr val="000000"/>
                </a:solidFill>
              </a:rPr>
              <a:t>custodial</a:t>
            </a:r>
            <a:r>
              <a:rPr lang="en-US" altLang="en-US" dirty="0"/>
              <a:t> divorced, separated or never married parent </a:t>
            </a:r>
          </a:p>
          <a:p>
            <a:pPr lvl="1"/>
            <a:r>
              <a:rPr lang="en-US" altLang="en-US" dirty="0"/>
              <a:t>Parent with whom child lived longest</a:t>
            </a:r>
          </a:p>
          <a:p>
            <a:pPr lvl="1"/>
            <a:r>
              <a:rPr lang="en-US" altLang="en-US" dirty="0"/>
              <a:t>Child must have lived with parent over half the year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Divorced, Separated or Never Married Parents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C0177-EBD7-4DF1-928C-F02A7CDD998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574067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632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7910" indent="-16073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4293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00113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5728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41446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67163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92881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18598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99BA79C-06AB-44F2-96D0-261B036AFE6B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632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Bill is 30 years old and earned $33,000; his wife, Emily, is 27 and earned $1,000</a:t>
            </a:r>
          </a:p>
          <a:p>
            <a:r>
              <a:rPr lang="en-US" altLang="en-US"/>
              <a:t>Bill and Emily have three children under age 19 who lived with both of them until August when they divorced</a:t>
            </a:r>
          </a:p>
          <a:p>
            <a:r>
              <a:rPr lang="en-US" altLang="en-US"/>
              <a:t>The children lived with Emily through the rest of the year</a:t>
            </a:r>
          </a:p>
          <a:p>
            <a:r>
              <a:rPr lang="en-US" altLang="en-US"/>
              <a:t>Who is eligible to claim EIC?</a:t>
            </a:r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Qualifying Child of More than One Person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0C5F6B-94D3-458D-A01A-65D79F88CE1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315748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734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7910" indent="-16073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4293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00113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5728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41446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67163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92881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18598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32FA112-6C32-4B1F-B9A1-1C89E74D0D4D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7347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000000"/>
                </a:solidFill>
              </a:rPr>
              <a:t>Emily is the one eligible to claim all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</a:rPr>
              <a:t>The children lived with her the longest (tiebreaker)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</a:rPr>
              <a:t>She could choose to let Bill claim them</a:t>
            </a:r>
          </a:p>
          <a:p>
            <a:r>
              <a:rPr lang="en-US" altLang="en-US" dirty="0">
                <a:solidFill>
                  <a:srgbClr val="000000"/>
                </a:solidFill>
              </a:rPr>
              <a:t>Bill could claim some or all of the children if Emily does not claim them (lived with Bill more than ½ the year and AGI not an issue between parents, except as a tiebreaker)</a:t>
            </a:r>
          </a:p>
          <a:p>
            <a:pPr lvl="1"/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Qualifying Child of More than One Person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694462-177C-4273-BD0C-B3148D9977E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067260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58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7910" indent="-16073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4293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00113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5728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41446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67163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92881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18598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40E22F4-1C75-4CFF-AAA6-F528E13ECC85}" type="slidenum">
              <a:rPr lang="en-US" altLang="en-US">
                <a:solidFill>
                  <a:srgbClr val="474B78"/>
                </a:solidFill>
              </a:rPr>
              <a:pPr/>
              <a:t>18</a:t>
            </a:fld>
            <a:endParaRPr lang="en-US" altLang="en-US">
              <a:solidFill>
                <a:srgbClr val="474B78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Entering Dependent/QC Information in TaxSlayer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29178" y="2492277"/>
            <a:ext cx="3343272" cy="415498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endParaRPr lang="en-US" sz="21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003" y="914400"/>
            <a:ext cx="2692198" cy="468411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4114800" y="1600200"/>
            <a:ext cx="4686300" cy="34522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100" dirty="0">
                <a:solidFill>
                  <a:schemeClr val="tx1"/>
                </a:solidFill>
              </a:rPr>
              <a:t>Information entered here will determine if the Age, Relationship, and Residency rules are met. A valid SSN must also be entered for each qualifying child in order to qualify for EIC</a:t>
            </a:r>
          </a:p>
          <a:p>
            <a:endParaRPr lang="en-US" sz="2100" dirty="0">
              <a:solidFill>
                <a:schemeClr val="tx1"/>
              </a:solidFill>
            </a:endParaRPr>
          </a:p>
          <a:p>
            <a:r>
              <a:rPr lang="en-US" sz="2100" dirty="0">
                <a:solidFill>
                  <a:schemeClr val="tx1"/>
                </a:solidFill>
              </a:rPr>
              <a:t>Accurate entries for each dependent are essential to ensuring EIC is properly calculated for the return.</a:t>
            </a:r>
          </a:p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DD5CBA-0C70-4B87-8F89-54BB944EE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023616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608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7910" indent="-16073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4293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00113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5728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41446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67163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92881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18598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2B25567-3B36-4008-BE43-4E5E7BA628C1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4608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All qualifying children included on return</a:t>
            </a:r>
          </a:p>
          <a:p>
            <a:pPr lvl="1"/>
            <a:r>
              <a:rPr lang="en-US" altLang="en-US" dirty="0"/>
              <a:t>Temporary absences </a:t>
            </a:r>
          </a:p>
          <a:p>
            <a:pPr lvl="1"/>
            <a:r>
              <a:rPr lang="en-US" altLang="en-US" dirty="0"/>
              <a:t>Child providing over half of own support</a:t>
            </a:r>
          </a:p>
          <a:p>
            <a:pPr lvl="1"/>
            <a:r>
              <a:rPr lang="en-US" altLang="en-US" dirty="0"/>
              <a:t>Permanently disable children or siblings</a:t>
            </a:r>
          </a:p>
          <a:p>
            <a:r>
              <a:rPr lang="en-US" altLang="en-US" dirty="0"/>
              <a:t>Prisoner income identified</a:t>
            </a:r>
          </a:p>
          <a:p>
            <a:r>
              <a:rPr lang="en-US" altLang="en-US" dirty="0"/>
              <a:t>Schedule EIC and Worksheet complete and correct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Review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701A0B-CB74-4229-853D-8EB39C0F5E6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857327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EC55888C-33B3-4ECD-8A58-3D8633031EC8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EIC Rules</a:t>
            </a:r>
          </a:p>
          <a:p>
            <a:r>
              <a:rPr lang="en-US" dirty="0"/>
              <a:t>Qualifying child of more than one person</a:t>
            </a:r>
          </a:p>
          <a:p>
            <a:r>
              <a:rPr lang="en-US" dirty="0"/>
              <a:t>EIC Disallowance in a </a:t>
            </a:r>
            <a:r>
              <a:rPr lang="en-US"/>
              <a:t>prior year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Topics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54CDEB-AE00-4B73-B5F5-72BEF1D375D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573893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71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7910" indent="-16073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4293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00113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5728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41446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67163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92881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18598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55CD2AA-F76F-4122-8AC4-A6840F5AFC88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No refunds issued on EIC returns until February 15</a:t>
            </a:r>
          </a:p>
          <a:p>
            <a:pPr lvl="1"/>
            <a:r>
              <a:rPr lang="en-US" altLang="en-US" dirty="0"/>
              <a:t>Prepare return, E-file and alert taxpayer to refund delay</a:t>
            </a:r>
          </a:p>
          <a:p>
            <a:r>
              <a:rPr lang="en-US" altLang="en-US" dirty="0"/>
              <a:t>Advise taxpayer if EIC ending next year</a:t>
            </a:r>
          </a:p>
          <a:p>
            <a:pPr lvl="1"/>
            <a:r>
              <a:rPr lang="en-US" altLang="en-US" dirty="0"/>
              <a:t>Child over 19</a:t>
            </a:r>
            <a:r>
              <a:rPr lang="en-US" altLang="en-US" b="1" dirty="0"/>
              <a:t> </a:t>
            </a:r>
            <a:r>
              <a:rPr lang="en-US" altLang="en-US" dirty="0"/>
              <a:t>and not full-time student</a:t>
            </a:r>
          </a:p>
          <a:p>
            <a:pPr lvl="1"/>
            <a:r>
              <a:rPr lang="en-US" altLang="en-US" dirty="0"/>
              <a:t>Over 24 even if full-time student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Exit Interview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4B242-CA35-4D07-8978-03519A129FB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038342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6ip5jGL4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7450" y="1929390"/>
            <a:ext cx="3434953" cy="3434953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5837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7910" indent="-16073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4293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00113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5728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41446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67163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92881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18598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0FCB946-79D9-474C-B1B6-6EC580DC7E43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Earned Income Credit</a:t>
            </a:r>
            <a:endParaRPr lang="en-US" dirty="0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857250" y="2857501"/>
            <a:ext cx="2300288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800"/>
              </a:spcBef>
              <a:buClr>
                <a:srgbClr val="B54A10"/>
              </a:buClr>
              <a:buSzPct val="94000"/>
              <a:buFont typeface="Calibri" panose="020F0502020204030204" pitchFamily="34" charset="0"/>
              <a:buChar char="●"/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200"/>
              </a:spcBef>
              <a:buClr>
                <a:srgbClr val="105766"/>
              </a:buClr>
              <a:buSzPct val="63000"/>
              <a:buFont typeface="Wingdings" panose="05000000000000000000" pitchFamily="2" charset="2"/>
              <a:buChar char=""/>
              <a:defRPr sz="30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F1E25"/>
              </a:buClr>
              <a:buSzPct val="70000"/>
              <a:buFont typeface="Wingdings" panose="05000000000000000000" pitchFamily="2" charset="2"/>
              <a:buChar char="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9639D"/>
              </a:buClr>
              <a:buSzPct val="90000"/>
              <a:buFont typeface="Calibri" panose="020F0502020204030204" pitchFamily="34" charset="0"/>
              <a:buChar char="●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50" dirty="0"/>
              <a:t>Questions?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086350" y="3371851"/>
            <a:ext cx="2386013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800"/>
              </a:spcBef>
              <a:buClr>
                <a:srgbClr val="B54A10"/>
              </a:buClr>
              <a:buSzPct val="94000"/>
              <a:buFont typeface="Calibri" panose="020F0502020204030204" pitchFamily="34" charset="0"/>
              <a:buChar char="●"/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200"/>
              </a:spcBef>
              <a:buClr>
                <a:srgbClr val="105766"/>
              </a:buClr>
              <a:buSzPct val="63000"/>
              <a:buFont typeface="Wingdings" panose="05000000000000000000" pitchFamily="2" charset="2"/>
              <a:buChar char=""/>
              <a:defRPr sz="30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F1E25"/>
              </a:buClr>
              <a:buSzPct val="70000"/>
              <a:buFont typeface="Wingdings" panose="05000000000000000000" pitchFamily="2" charset="2"/>
              <a:buChar char="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9639D"/>
              </a:buClr>
              <a:buSzPct val="90000"/>
              <a:buFont typeface="Calibri" panose="020F0502020204030204" pitchFamily="34" charset="0"/>
              <a:buChar char="●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50" dirty="0"/>
              <a:t>Comments…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FCBFCC-4B57-4B0E-9FF1-61EC62CC9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453818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EIC Disallowance</a:t>
            </a: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Earned Income Credit</a:t>
            </a:r>
            <a:br>
              <a:rPr lang="en-US" altLang="en-US" dirty="0"/>
            </a:br>
            <a:r>
              <a:rPr lang="en-US" altLang="en-US" dirty="0"/>
              <a:t>Comprehensive Topic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FEAE33-207C-4A1F-AAD0-BD9694EC2D3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14A643-CF88-4375-A19C-551127DAAF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E113C4-290F-4E85-AADF-DED716264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607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994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7910" indent="-16073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4293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00113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5728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41446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67163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92881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18598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343A343-1BED-4B74-B604-FDB66E158753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39940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Check Intake Booklet</a:t>
            </a:r>
            <a:endParaRPr 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Ask if EIC disallowed in prior year</a:t>
            </a:r>
          </a:p>
          <a:p>
            <a:pPr lvl="1"/>
            <a:r>
              <a:rPr lang="en-US" altLang="en-US" dirty="0"/>
              <a:t>Must file Form 8862 if other than math error</a:t>
            </a:r>
          </a:p>
          <a:p>
            <a:pPr lvl="1"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EIC Disallowed in Prior Year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743201"/>
            <a:ext cx="8752511" cy="999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1600200" y="3486150"/>
            <a:ext cx="5943600" cy="23381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0BC12-22AA-4E36-91C9-A6C0531C2DB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163047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096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7910" indent="-16073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4293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00113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5728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41446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67163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92881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18598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9262708-FA93-4188-967C-606E98C3E7BF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EIC Disallowed in Prior Year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69679" y="3386138"/>
            <a:ext cx="1402211" cy="171450"/>
          </a:xfrm>
          <a:prstGeom prst="roundRect">
            <a:avLst>
              <a:gd name="adj" fmla="val 125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013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85950"/>
            <a:ext cx="8283415" cy="1889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85750" y="3600450"/>
            <a:ext cx="1949636" cy="203132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100" b="1" dirty="0"/>
              <a:t>Check if EIC</a:t>
            </a:r>
          </a:p>
          <a:p>
            <a:pPr>
              <a:defRPr/>
            </a:pPr>
            <a:r>
              <a:rPr lang="en-US" sz="2100" b="1" dirty="0"/>
              <a:t>reduced or disallowed </a:t>
            </a:r>
          </a:p>
          <a:p>
            <a:pPr>
              <a:defRPr/>
            </a:pPr>
            <a:r>
              <a:rPr lang="en-US" sz="2100" b="1" dirty="0"/>
              <a:t>ONLY due to</a:t>
            </a:r>
          </a:p>
          <a:p>
            <a:pPr>
              <a:defRPr/>
            </a:pPr>
            <a:r>
              <a:rPr lang="en-US" sz="2100" b="1" dirty="0"/>
              <a:t>misreported income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228850" y="4343400"/>
            <a:ext cx="971550" cy="1191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00401" y="3771900"/>
            <a:ext cx="5558108" cy="14859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7143751" y="2000250"/>
            <a:ext cx="1257300" cy="457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088669" y="2216229"/>
            <a:ext cx="971550" cy="1191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16836C-C834-4014-B894-C72FFF70F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32167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3020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7910" indent="-16073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4293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00113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5728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41446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67163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92881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18598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F431022-AB03-4BA0-B5C6-E87D79E2C30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EIC Disallowed in Prior Year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989" y="2217315"/>
            <a:ext cx="6867761" cy="3211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r="28451" b="72644"/>
          <a:stretch/>
        </p:blipFill>
        <p:spPr>
          <a:xfrm>
            <a:off x="1543050" y="1657350"/>
            <a:ext cx="6195355" cy="6332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057400" y="1085850"/>
            <a:ext cx="4958602" cy="41549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100" b="1" dirty="0"/>
              <a:t>Answer questions for each child separately</a:t>
            </a:r>
            <a:endParaRPr lang="en-US" sz="21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9A3262-554C-451C-9E25-ED80D72C2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892659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57350" y="3771900"/>
            <a:ext cx="6286500" cy="161114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57350" y="2000250"/>
            <a:ext cx="6256738" cy="158577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5556648"/>
            <a:ext cx="2895600" cy="273844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1993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0" y="5556648"/>
            <a:ext cx="702469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7910" indent="-16073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4293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00113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5728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41446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67163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92881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18598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FB7A9CD-74FD-47F4-AECD-28A069808358}" type="slidenum">
              <a:rPr lang="en-US" altLang="en-US">
                <a:solidFill>
                  <a:srgbClr val="474B78"/>
                </a:solidFill>
              </a:rPr>
              <a:pPr/>
              <a:t>26</a:t>
            </a:fld>
            <a:endParaRPr lang="en-US" altLang="en-US">
              <a:solidFill>
                <a:srgbClr val="474B78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Taxpayer Not Eligible for EIC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86200" y="2228850"/>
            <a:ext cx="2400300" cy="138499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100" b="1" dirty="0"/>
              <a:t>Enter here if taxpayer is a qualifying child of another taxpayer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286500" y="3429000"/>
            <a:ext cx="571500" cy="119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42900" y="4343400"/>
            <a:ext cx="1371600" cy="119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C3832-82ED-4BBB-8FA3-78E025849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514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1434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7910" indent="-16073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4293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00113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5728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41446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67163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92881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18598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1604347-20A2-488A-8D7F-22A003E25034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Refundable or nonrefundable credit?</a:t>
            </a:r>
          </a:p>
          <a:p>
            <a:r>
              <a:rPr lang="en-US" altLang="en-US" dirty="0"/>
              <a:t>Refundable credits can reduce tax liability below $0</a:t>
            </a:r>
          </a:p>
          <a:p>
            <a:r>
              <a:rPr lang="en-US" altLang="en-US" dirty="0"/>
              <a:t>Refundable credits entered in payment section</a:t>
            </a:r>
          </a:p>
          <a:p>
            <a:pPr lvl="1"/>
            <a:r>
              <a:rPr lang="en-US" altLang="en-US" dirty="0"/>
              <a:t>Generate refund even if no tax liability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Earned Income Credit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522D9-2BEA-47F6-A7AE-906E86E94B7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93690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000750" y="5143500"/>
            <a:ext cx="2800350" cy="857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7910" indent="-16073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4293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00113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5728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41446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67163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92881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18598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0A7C190-7D32-40CC-A156-EA73F3B25AB8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Amount of the Credit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1576" y="1953109"/>
            <a:ext cx="5055011" cy="360312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F8AAB-5DB4-42FD-98D8-CA371DF87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548208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16097" y="2514600"/>
            <a:ext cx="4985734" cy="2171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EBA4-251E-475C-8A19-C3D06A768B8C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962025" y="2172891"/>
            <a:ext cx="2695575" cy="3017044"/>
          </a:xfrm>
        </p:spPr>
        <p:txBody>
          <a:bodyPr/>
          <a:lstStyle/>
          <a:p>
            <a:r>
              <a:rPr lang="en-US" dirty="0"/>
              <a:t>Include those temporarily away</a:t>
            </a:r>
          </a:p>
          <a:p>
            <a:pPr lvl="1"/>
            <a:r>
              <a:rPr lang="en-US" dirty="0"/>
              <a:t>School</a:t>
            </a:r>
          </a:p>
          <a:p>
            <a:pPr lvl="1"/>
            <a:r>
              <a:rPr lang="en-US" dirty="0"/>
              <a:t>Hospital</a:t>
            </a:r>
          </a:p>
          <a:p>
            <a:pPr lvl="1"/>
            <a:r>
              <a:rPr lang="en-US" dirty="0"/>
              <a:t>Juvenile detention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Include All Individuals who Lived in the Home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657600" y="2686050"/>
            <a:ext cx="1057275" cy="228600"/>
          </a:xfrm>
          <a:prstGeom prst="roundRect">
            <a:avLst>
              <a:gd name="adj" fmla="val 36022"/>
            </a:avLst>
          </a:prstGeom>
          <a:noFill/>
          <a:ln w="4762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013" dirty="0">
              <a:solidFill>
                <a:srgbClr val="000000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9F0FF-CC34-4D57-ADC2-3F81BD1AA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8565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458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7910" indent="-16073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4293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00113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5728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41446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67163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92881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18598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239BD76-6398-48C4-B1DE-066E09ABF35C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315200" cy="313662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en-US" dirty="0"/>
              <a:t>Review Pub 4012 Tab I-1: Earned or unearned income?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Disability pension or annuity when taxpayer is under minimum retirements age?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Taxable long-term disability benefits received prior to minimum retirement age?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Nontaxable combat pay?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Taxable scholarship or fellowship grants that are not reported on Form W-2?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Pay for work performed while an inmate at a penal institution or on work release?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Earned or Not Earned Income for EIC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00769" y="2774155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Earned – see Pub 4012 Tab D for entries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75995" y="4235979"/>
            <a:ext cx="1385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Unearned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9986" y="3668594"/>
            <a:ext cx="308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Earned if increases EIC/refund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00770" y="3345519"/>
            <a:ext cx="1385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Earned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71863" y="4859174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Unearned – see Pub 4012 Tab D for entries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F0BCE6-1209-4ECF-9CDC-BBAF76E2142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78952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1946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17910" indent="-16073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4293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00113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157288" indent="-1285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41446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67163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928813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185988" indent="-128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B36C0E8-A350-4BC3-A4F1-DF4567287F13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Pub 4012 Tab I-2 </a:t>
            </a:r>
            <a:r>
              <a:rPr lang="en-US" i="1" dirty="0"/>
              <a:t>Summary of EIC Eligibility Rules</a:t>
            </a:r>
          </a:p>
          <a:p>
            <a:pPr lvl="1"/>
            <a:r>
              <a:rPr lang="en-US" dirty="0"/>
              <a:t>Rules for Everyone</a:t>
            </a:r>
          </a:p>
          <a:p>
            <a:pPr lvl="1"/>
            <a:r>
              <a:rPr lang="en-US" dirty="0"/>
              <a:t>Rules if you have a Qualifying Child</a:t>
            </a:r>
          </a:p>
          <a:p>
            <a:pPr lvl="1"/>
            <a:r>
              <a:rPr lang="en-US" dirty="0"/>
              <a:t>Rules if you don’t have a qualifying child</a:t>
            </a:r>
          </a:p>
          <a:p>
            <a:pPr lvl="1"/>
            <a:r>
              <a:rPr lang="en-US" dirty="0"/>
              <a:t>Earned income and AGI limitations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EIC Rules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E490B-D942-47E9-8F9F-C3D9ED3D0F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430075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EC55888C-33B3-4ECD-8A58-3D8633031EC8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Mary is single and has a four year old daughter. She has a W-2 with wages of $23,500.</a:t>
            </a:r>
          </a:p>
          <a:p>
            <a:r>
              <a:rPr lang="en-US" dirty="0"/>
              <a:t>What if Mary also had a 1099-INT with $2500 of interest in Box 1 and $1300 in box 8 (tax exempt interest)?</a:t>
            </a:r>
          </a:p>
          <a:p>
            <a:r>
              <a:rPr lang="en-US" dirty="0"/>
              <a:t>Joanne and Mark are filing MFJ and list one dependent, their 12 year old grandson. Their AGI is $40,200 from Social Security and a pension.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Eligible for EIC?</a:t>
            </a:r>
          </a:p>
        </p:txBody>
      </p:sp>
      <p:sp>
        <p:nvSpPr>
          <p:cNvPr id="6" name="Rectangle 5"/>
          <p:cNvSpPr/>
          <p:nvPr/>
        </p:nvSpPr>
        <p:spPr>
          <a:xfrm>
            <a:off x="4377869" y="2514600"/>
            <a:ext cx="1143000" cy="4572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713879" y="3429000"/>
            <a:ext cx="1541396" cy="35432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No – Why?</a:t>
            </a:r>
          </a:p>
        </p:txBody>
      </p:sp>
      <p:sp>
        <p:nvSpPr>
          <p:cNvPr id="8" name="Rectangle 7"/>
          <p:cNvSpPr/>
          <p:nvPr/>
        </p:nvSpPr>
        <p:spPr>
          <a:xfrm>
            <a:off x="4097543" y="4629150"/>
            <a:ext cx="1541396" cy="35432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No – Why?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5DB47E8-424A-4E5F-9CF6-F847B3E8F09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18584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EC55888C-33B3-4ECD-8A58-3D8633031EC8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Mark, 19, is a high school senior who worked last summer and has a W-2 showing wages of $13,987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Martha has $28,978 of earned income. Her husband died four years ago. Her nine year old daughter receives Social Security survivor benefits which provide more than half of her support.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Eligible for EIC?</a:t>
            </a:r>
          </a:p>
        </p:txBody>
      </p:sp>
      <p:sp>
        <p:nvSpPr>
          <p:cNvPr id="6" name="Rectangle 5"/>
          <p:cNvSpPr/>
          <p:nvPr/>
        </p:nvSpPr>
        <p:spPr>
          <a:xfrm>
            <a:off x="1159567" y="3028969"/>
            <a:ext cx="1541396" cy="41147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No – Why?</a:t>
            </a:r>
          </a:p>
        </p:txBody>
      </p:sp>
      <p:sp>
        <p:nvSpPr>
          <p:cNvPr id="7" name="Rectangle 6"/>
          <p:cNvSpPr/>
          <p:nvPr/>
        </p:nvSpPr>
        <p:spPr>
          <a:xfrm>
            <a:off x="4241248" y="4743450"/>
            <a:ext cx="4216952" cy="35432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0000FF"/>
                </a:solidFill>
              </a:rPr>
              <a:t>Yes – There is no support test for EIC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9E029F6-78BB-4471-9F7B-209B4E84C10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40143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st0.pptx" id="{CC562863-BD57-406F-98B2-9724686E7091}" vid="{C13A453C-3A0E-4BA4-B766-C0BD3EBB30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NTTC</Template>
  <TotalTime>11</TotalTime>
  <Words>2181</Words>
  <Application>Microsoft Office PowerPoint</Application>
  <PresentationFormat>On-screen Show (4:3)</PresentationFormat>
  <Paragraphs>315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Default Theme</vt:lpstr>
      <vt:lpstr>Earned Income Credit</vt:lpstr>
      <vt:lpstr>Lesson Topics</vt:lpstr>
      <vt:lpstr>Earned Income Credit</vt:lpstr>
      <vt:lpstr>Amount of the Credit</vt:lpstr>
      <vt:lpstr>Include All Individuals who Lived in the Home</vt:lpstr>
      <vt:lpstr>Earned or Not Earned Income for EIC</vt:lpstr>
      <vt:lpstr>EIC Rules</vt:lpstr>
      <vt:lpstr>Eligible for EIC?</vt:lpstr>
      <vt:lpstr>Eligible for EIC?</vt:lpstr>
      <vt:lpstr>Eligible for EIC?</vt:lpstr>
      <vt:lpstr>Eligible for EIC?</vt:lpstr>
      <vt:lpstr>EIC Calculation</vt:lpstr>
      <vt:lpstr>Qualifying Child of More than One Person</vt:lpstr>
      <vt:lpstr>Qualifying Child of More than One Person</vt:lpstr>
      <vt:lpstr>Divorced, Separated or Never Married Parents</vt:lpstr>
      <vt:lpstr>Qualifying Child of More than One Person</vt:lpstr>
      <vt:lpstr>Qualifying Child of More than One Person</vt:lpstr>
      <vt:lpstr>Entering Dependent/QC Information in TaxSlayer</vt:lpstr>
      <vt:lpstr>Quality Review</vt:lpstr>
      <vt:lpstr>Exit Interview</vt:lpstr>
      <vt:lpstr>Earned Income Credit</vt:lpstr>
      <vt:lpstr>Earned Income Credit Comprehensive Topic</vt:lpstr>
      <vt:lpstr>EIC Disallowed in Prior Year</vt:lpstr>
      <vt:lpstr>EIC Disallowed in Prior Year</vt:lpstr>
      <vt:lpstr>EIC Disallowed in Prior Year</vt:lpstr>
      <vt:lpstr>Taxpayer Not Eligible for EIC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</dc:title>
  <dc:creator>Al TP4F</dc:creator>
  <cp:lastModifiedBy>Al TP4F</cp:lastModifiedBy>
  <cp:revision>4</cp:revision>
  <dcterms:created xsi:type="dcterms:W3CDTF">2019-11-27T20:06:40Z</dcterms:created>
  <dcterms:modified xsi:type="dcterms:W3CDTF">2019-11-27T22:22:30Z</dcterms:modified>
</cp:coreProperties>
</file>